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58" r:id="rId4"/>
    <p:sldId id="262" r:id="rId5"/>
    <p:sldId id="263" r:id="rId6"/>
    <p:sldId id="264" r:id="rId7"/>
    <p:sldId id="265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9"/>
    <p:restoredTop sz="91429"/>
  </p:normalViewPr>
  <p:slideViewPr>
    <p:cSldViewPr snapToGrid="0" snapToObjects="1">
      <p:cViewPr varScale="1">
        <p:scale>
          <a:sx n="45" d="100"/>
          <a:sy n="45" d="100"/>
        </p:scale>
        <p:origin x="11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ED82D-8BEE-E34B-AB48-D377C4CCD48C}" type="datetimeFigureOut">
              <a:rPr lang="en-CA" smtClean="0"/>
              <a:pPr/>
              <a:t>2020-02-03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AEC06-3B41-FA4E-B4E0-0036877FF81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74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latin typeface="Cooper Black" charset="0"/>
                <a:ea typeface="Cooper Black" charset="0"/>
                <a:cs typeface="Cooper Black" charset="0"/>
              </a:rPr>
              <a:t>Solving Equations Part 1</a:t>
            </a:r>
            <a:endParaRPr lang="en-CA" sz="4800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CA" sz="2800" dirty="0" smtClean="0">
                <a:latin typeface="Cooper Black" charset="0"/>
                <a:ea typeface="Cooper Black" charset="0"/>
                <a:cs typeface="Cooper Black" charset="0"/>
              </a:rPr>
              <a:t>Inspection, Systematic Trial, and Graphing</a:t>
            </a:r>
            <a:endParaRPr lang="en-CA" sz="2800" dirty="0">
              <a:latin typeface="Cooper Black" charset="0"/>
              <a:ea typeface="Cooper Black" charset="0"/>
              <a:cs typeface="Coope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latin typeface="Cooper Black" charset="0"/>
                <a:ea typeface="Cooper Black" charset="0"/>
                <a:cs typeface="Cooper Black" charset="0"/>
              </a:rPr>
              <a:t>Learning Goal</a:t>
            </a:r>
            <a:endParaRPr lang="en-CA" sz="4000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We are learning to solve equations using inspection, systematic trial, and graphing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9679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Equations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3200" u="sng" dirty="0"/>
              <a:t>Equations</a:t>
            </a:r>
            <a:r>
              <a:rPr lang="en-CA" sz="3200" dirty="0"/>
              <a:t> are different from expressions in that they have an </a:t>
            </a:r>
            <a:r>
              <a:rPr lang="en-CA" sz="3200" u="sng" dirty="0"/>
              <a:t>equal sign</a:t>
            </a:r>
            <a:r>
              <a:rPr lang="en-CA" sz="3200" dirty="0" smtClean="0"/>
              <a:t>.</a:t>
            </a:r>
            <a:endParaRPr lang="en-CA" sz="3200" u="sng" dirty="0" smtClean="0"/>
          </a:p>
          <a:p>
            <a:r>
              <a:rPr lang="en-CA" sz="3200" dirty="0"/>
              <a:t>n+7 = 10</a:t>
            </a:r>
          </a:p>
          <a:p>
            <a:r>
              <a:rPr lang="en-CA" sz="3200" dirty="0"/>
              <a:t>An equal sign means that the variable could only be one number </a:t>
            </a:r>
          </a:p>
          <a:p>
            <a:r>
              <a:rPr lang="en-CA" sz="3200" dirty="0"/>
              <a:t>In the above example, n MUST = 3. It cannot be anything else or the equation will not be true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243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an Equation by </a:t>
            </a:r>
            <a:r>
              <a:rPr lang="en-US" b="1" dirty="0" smtClean="0"/>
              <a:t>Inspection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80496"/>
            <a:ext cx="11620500" cy="4677504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 smtClean="0"/>
              <a:t>2a</a:t>
            </a:r>
            <a:r>
              <a:rPr lang="en-US" sz="2600" b="1" dirty="0"/>
              <a:t>	-	1	=	13</a:t>
            </a:r>
            <a:endParaRPr lang="en-CA" sz="2600" dirty="0"/>
          </a:p>
          <a:p>
            <a:endParaRPr lang="en-CA" sz="2600" dirty="0"/>
          </a:p>
          <a:p>
            <a:r>
              <a:rPr lang="en-US" sz="2600" b="1" dirty="0"/>
              <a:t>Solution:  </a:t>
            </a:r>
            <a:endParaRPr lang="en-CA" sz="2600" dirty="0"/>
          </a:p>
          <a:p>
            <a:r>
              <a:rPr lang="en-US" sz="2600" b="1" dirty="0"/>
              <a:t>You </a:t>
            </a:r>
            <a:r>
              <a:rPr lang="en-US" sz="2600" b="1" dirty="0">
                <a:solidFill>
                  <a:srgbClr val="FF0000"/>
                </a:solidFill>
              </a:rPr>
              <a:t>subtract 1 from 2a </a:t>
            </a:r>
            <a:r>
              <a:rPr lang="en-US" sz="2600" b="1" dirty="0"/>
              <a:t>to get 13, </a:t>
            </a:r>
            <a:r>
              <a:rPr lang="en-US" sz="2600" b="1" dirty="0">
                <a:solidFill>
                  <a:srgbClr val="FF0000"/>
                </a:solidFill>
              </a:rPr>
              <a:t>2a must be 14</a:t>
            </a:r>
            <a:r>
              <a:rPr lang="en-US" sz="2600" b="1" dirty="0"/>
              <a:t>.</a:t>
            </a:r>
            <a:endParaRPr lang="en-CA" sz="2600" dirty="0"/>
          </a:p>
          <a:p>
            <a:r>
              <a:rPr lang="en-US" sz="2600" b="1" dirty="0"/>
              <a:t>Since </a:t>
            </a:r>
            <a:r>
              <a:rPr lang="en-US" sz="2600" b="1" dirty="0">
                <a:solidFill>
                  <a:srgbClr val="FF0000"/>
                </a:solidFill>
              </a:rPr>
              <a:t>2 times a number is 14</a:t>
            </a:r>
            <a:r>
              <a:rPr lang="en-US" sz="2600" b="1" dirty="0"/>
              <a:t>, the number must be 7.</a:t>
            </a:r>
            <a:endParaRPr lang="en-CA" sz="2600" dirty="0"/>
          </a:p>
          <a:p>
            <a:pPr marL="109728" indent="0">
              <a:buNone/>
            </a:pPr>
            <a:r>
              <a:rPr lang="en-US" sz="2600" b="1" dirty="0"/>
              <a:t> </a:t>
            </a:r>
            <a:endParaRPr lang="en-CA" sz="2600" dirty="0"/>
          </a:p>
          <a:p>
            <a:r>
              <a:rPr lang="en-US" sz="2600" b="1" dirty="0"/>
              <a:t>Check:</a:t>
            </a:r>
            <a:endParaRPr lang="en-CA" sz="2600" dirty="0"/>
          </a:p>
          <a:p>
            <a:r>
              <a:rPr lang="en-US" sz="2600" b="1" dirty="0"/>
              <a:t>LHS					RHS</a:t>
            </a:r>
            <a:endParaRPr lang="en-CA" sz="2600" dirty="0"/>
          </a:p>
          <a:p>
            <a:r>
              <a:rPr lang="en-US" sz="2600" b="1" dirty="0"/>
              <a:t>2a	-	1			13</a:t>
            </a:r>
            <a:endParaRPr lang="en-CA" sz="2600" dirty="0"/>
          </a:p>
          <a:p>
            <a:r>
              <a:rPr lang="en-US" sz="2600" b="1" dirty="0"/>
              <a:t>2(7)	-	1</a:t>
            </a:r>
            <a:endParaRPr lang="en-CA" sz="2600" dirty="0"/>
          </a:p>
          <a:p>
            <a:r>
              <a:rPr lang="en-US" sz="2600" b="1" dirty="0"/>
              <a:t>14	-	1</a:t>
            </a:r>
            <a:endParaRPr lang="en-CA" sz="2600" dirty="0"/>
          </a:p>
          <a:p>
            <a:r>
              <a:rPr lang="en-US" sz="2600" b="1" dirty="0"/>
              <a:t>13</a:t>
            </a:r>
            <a:endParaRPr lang="en-CA" sz="2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16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66900"/>
            <a:ext cx="116205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21	=	3	+	2h</a:t>
            </a:r>
            <a:endParaRPr lang="en-CA" sz="2400" dirty="0"/>
          </a:p>
          <a:p>
            <a:r>
              <a:rPr lang="en-US" sz="2400" b="1" dirty="0"/>
              <a:t> </a:t>
            </a:r>
            <a:endParaRPr lang="en-CA" sz="2400" dirty="0"/>
          </a:p>
          <a:p>
            <a:r>
              <a:rPr lang="en-US" sz="2400" b="1" dirty="0"/>
              <a:t>Solution:</a:t>
            </a:r>
            <a:endParaRPr lang="en-CA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What number plus 3 gives 21</a:t>
            </a:r>
            <a:r>
              <a:rPr lang="en-US" sz="2400" b="1" dirty="0"/>
              <a:t>?  18 plus 3 gives 21, so </a:t>
            </a:r>
            <a:r>
              <a:rPr lang="en-US" sz="2400" b="1" dirty="0">
                <a:solidFill>
                  <a:srgbClr val="FF0000"/>
                </a:solidFill>
              </a:rPr>
              <a:t>2h is equal to 18</a:t>
            </a:r>
            <a:r>
              <a:rPr lang="en-US" sz="2400" b="1" dirty="0"/>
              <a:t>.</a:t>
            </a:r>
            <a:endParaRPr lang="en-CA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What number multiplied by 2 gives 18</a:t>
            </a:r>
            <a:r>
              <a:rPr lang="en-US" sz="2400" b="1" dirty="0"/>
              <a:t>?  2 times 9 is 18, therefore </a:t>
            </a:r>
            <a:r>
              <a:rPr lang="en-US" sz="2400" b="1" dirty="0">
                <a:solidFill>
                  <a:srgbClr val="FF0000"/>
                </a:solidFill>
              </a:rPr>
              <a:t>h is 9</a:t>
            </a:r>
            <a:r>
              <a:rPr lang="en-US" sz="2400" b="1" dirty="0"/>
              <a:t>.</a:t>
            </a:r>
            <a:endParaRPr lang="en-CA" sz="2400" dirty="0"/>
          </a:p>
          <a:p>
            <a:r>
              <a:rPr lang="en-US" sz="2400" b="1" dirty="0"/>
              <a:t> </a:t>
            </a:r>
            <a:endParaRPr lang="en-CA" sz="2400" dirty="0"/>
          </a:p>
          <a:p>
            <a:r>
              <a:rPr lang="en-US" sz="2400" b="1" dirty="0"/>
              <a:t>Check:</a:t>
            </a:r>
            <a:endParaRPr lang="en-CA" sz="2400" dirty="0"/>
          </a:p>
          <a:p>
            <a:r>
              <a:rPr lang="en-US" sz="2400" b="1" dirty="0"/>
              <a:t>LHS					RHS</a:t>
            </a:r>
            <a:endParaRPr lang="en-CA" sz="2400" dirty="0"/>
          </a:p>
          <a:p>
            <a:r>
              <a:rPr lang="en-US" sz="2400" b="1" dirty="0"/>
              <a:t>21					3	+	2h</a:t>
            </a:r>
            <a:endParaRPr lang="en-CA" sz="2400" dirty="0"/>
          </a:p>
          <a:p>
            <a:r>
              <a:rPr lang="en-US" sz="2400" b="1" dirty="0"/>
              <a:t>					3	+	2(9)</a:t>
            </a:r>
            <a:endParaRPr lang="en-CA" sz="2400" dirty="0"/>
          </a:p>
          <a:p>
            <a:r>
              <a:rPr lang="en-US" sz="2400" b="1" dirty="0"/>
              <a:t>					3	+	18</a:t>
            </a:r>
            <a:endParaRPr lang="en-CA" sz="2400" dirty="0"/>
          </a:p>
          <a:p>
            <a:r>
              <a:rPr lang="en-US" sz="2400" b="1" dirty="0"/>
              <a:t>					21</a:t>
            </a: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93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Solving An Equation by Systematic trial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CA" sz="2800" dirty="0" smtClean="0"/>
              <a:t>Guess and test to find the value of the variable</a:t>
            </a:r>
          </a:p>
          <a:p>
            <a:r>
              <a:rPr lang="en-CA" sz="2800" dirty="0" smtClean="0"/>
              <a:t>Organize your guesses in a table</a:t>
            </a:r>
          </a:p>
          <a:p>
            <a:r>
              <a:rPr lang="en-CA" sz="2800" dirty="0" smtClean="0"/>
              <a:t>Evaluate for each guess and indicate if too high or too low</a:t>
            </a:r>
            <a:endParaRPr lang="en-C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en-CA" sz="2400" b="1" dirty="0" smtClean="0"/>
              <a:t>2d – 14 = 107</a:t>
            </a:r>
          </a:p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0924"/>
              </p:ext>
            </p:extLst>
          </p:nvPr>
        </p:nvGraphicFramePr>
        <p:xfrm>
          <a:off x="5791200" y="3071445"/>
          <a:ext cx="6087471" cy="379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913"/>
                <a:gridCol w="2445513"/>
                <a:gridCol w="2310045"/>
              </a:tblGrid>
              <a:tr h="716107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Predict d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Evaluate d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Is answer 107?</a:t>
                      </a:r>
                      <a:endParaRPr lang="en-CA" sz="2000" dirty="0"/>
                    </a:p>
                  </a:txBody>
                  <a:tcPr/>
                </a:tc>
              </a:tr>
              <a:tr h="684114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55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2(55)</a:t>
                      </a:r>
                      <a:r>
                        <a:rPr lang="en-CA" sz="2000" baseline="0" dirty="0" smtClean="0"/>
                        <a:t> – 14 =96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No, too low</a:t>
                      </a:r>
                      <a:endParaRPr lang="en-CA" sz="2000" dirty="0"/>
                    </a:p>
                  </a:txBody>
                  <a:tcPr/>
                </a:tc>
              </a:tr>
              <a:tr h="993068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60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2(60)</a:t>
                      </a:r>
                      <a:r>
                        <a:rPr lang="en-CA" sz="2000" baseline="0" dirty="0" smtClean="0"/>
                        <a:t> – 14 =106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Still too low</a:t>
                      </a:r>
                      <a:endParaRPr lang="en-CA" sz="2000" dirty="0"/>
                    </a:p>
                  </a:txBody>
                  <a:tcPr/>
                </a:tc>
              </a:tr>
              <a:tr h="684114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61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2(61)</a:t>
                      </a:r>
                      <a:r>
                        <a:rPr lang="en-CA" sz="2000" baseline="0" dirty="0" smtClean="0"/>
                        <a:t> -14 = 108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Now,</a:t>
                      </a:r>
                      <a:r>
                        <a:rPr lang="en-CA" sz="2000" baseline="0" dirty="0" smtClean="0"/>
                        <a:t> too high, but very close</a:t>
                      </a:r>
                      <a:endParaRPr lang="en-CA" sz="2000" dirty="0"/>
                    </a:p>
                  </a:txBody>
                  <a:tcPr/>
                </a:tc>
              </a:tr>
              <a:tr h="684114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60.5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2(60.5) – 14 = 107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It’s correct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6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#1: Solving An Equation using a graph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CA" sz="2400" dirty="0" smtClean="0"/>
              <a:t>Create a table of values for the expression</a:t>
            </a:r>
          </a:p>
          <a:p>
            <a:r>
              <a:rPr lang="en-CA" sz="2400" dirty="0" smtClean="0"/>
              <a:t>Use your table to draw a graph</a:t>
            </a:r>
          </a:p>
          <a:p>
            <a:r>
              <a:rPr lang="en-CA" sz="2400" dirty="0" smtClean="0"/>
              <a:t>Put the values of the variable on the horizontal axis (x-axis)</a:t>
            </a:r>
          </a:p>
          <a:p>
            <a:r>
              <a:rPr lang="en-CA" sz="2400" dirty="0" smtClean="0"/>
              <a:t>Put the values of the expression (what it equals--the total) on the vertical axis (y-axis)</a:t>
            </a:r>
          </a:p>
          <a:p>
            <a:r>
              <a:rPr lang="en-CA" sz="2400" dirty="0" smtClean="0"/>
              <a:t>Draw a horizontal line from the total number on the y-axis to where it touches the graphed line</a:t>
            </a:r>
          </a:p>
          <a:p>
            <a:r>
              <a:rPr lang="en-CA" sz="2400" dirty="0" smtClean="0"/>
              <a:t>Draw a line down to the horizontal axis from this point. That number is the solution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070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CA" sz="3200" b="1" dirty="0" smtClean="0"/>
              <a:t>2d– 14 = 107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798" y="2009046"/>
            <a:ext cx="6755203" cy="46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278</TotalTime>
  <Words>276</Words>
  <Application>Microsoft Macintosh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Cooper Black</vt:lpstr>
      <vt:lpstr>Gill Sans MT</vt:lpstr>
      <vt:lpstr>Wingdings 2</vt:lpstr>
      <vt:lpstr>Dividend</vt:lpstr>
      <vt:lpstr>Solving Equations Part 1</vt:lpstr>
      <vt:lpstr>Learning Goal</vt:lpstr>
      <vt:lpstr>Equations</vt:lpstr>
      <vt:lpstr>Solving an Equation by Inspection</vt:lpstr>
      <vt:lpstr>PowerPoint Presentation</vt:lpstr>
      <vt:lpstr>Solving An Equation by Systematic trial</vt:lpstr>
      <vt:lpstr>Other #1: Solving An Equation using a graph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Equations</dc:title>
  <dc:creator>Nicki George</dc:creator>
  <cp:lastModifiedBy>Nicki George</cp:lastModifiedBy>
  <cp:revision>16</cp:revision>
  <dcterms:created xsi:type="dcterms:W3CDTF">2017-05-11T12:45:49Z</dcterms:created>
  <dcterms:modified xsi:type="dcterms:W3CDTF">2020-02-03T14:31:57Z</dcterms:modified>
</cp:coreProperties>
</file>